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67"/>
  </p:notesMasterIdLst>
  <p:handoutMasterIdLst>
    <p:handoutMasterId r:id="rId6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</p:sldIdLst>
  <p:sldSz cx="9144000" cy="5143500" type="screen16x9"/>
  <p:notesSz cx="9144000" cy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528" y="-1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notesMaster" Target="notesMasters/notesMaster1.xml"/><Relationship Id="rId68" Type="http://schemas.openxmlformats.org/officeDocument/2006/relationships/handoutMaster" Target="handoutMasters/handoutMaster1.xml"/><Relationship Id="rId69" Type="http://schemas.openxmlformats.org/officeDocument/2006/relationships/printerSettings" Target="printerSettings/printerSettings1.bin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presProps" Target="presProps.xml"/><Relationship Id="rId71" Type="http://schemas.openxmlformats.org/officeDocument/2006/relationships/viewProps" Target="viewProps.xml"/><Relationship Id="rId72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DC1BF-CDAE-4DE3-9882-9A216BF32684}" type="datetimeFigureOut">
              <a:rPr lang="en-US" smtClean="0"/>
              <a:t>4/9/14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8DCBB-58EB-4499-9F03-4DAD368AC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89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422473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Show brief demo here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" name="Shape 346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8" name="Shape 358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3" name="Shape 363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Disclaimer: this is not an exhaustive tutorial on WISP, just an introduction to the tools and techniques of WISP5. We could write a full course on WISP!</a:t>
            </a: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6" name="Shape 376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2" name="Shape 382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" name="Shape 389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4" name="Shape 394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0" name="Shape 400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6" name="Shape 406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Shape 412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8" name="Shape 418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Shape 422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3" name="Shape 423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9" name="Shape 429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6" name="Shape 436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3" name="Shape 443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9" name="Shape 449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5" name="Shape 455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Shape 460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1" name="Shape 461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6" name="Shape 466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914401" y="3257550"/>
            <a:ext cx="7315199" cy="308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buSzPct val="100000"/>
              <a:defRPr sz="4800"/>
            </a:lvl1pPr>
            <a:lvl2pPr indent="304800" algn="ctr">
              <a:buSzPct val="100000"/>
              <a:defRPr sz="4800"/>
            </a:lvl2pPr>
            <a:lvl3pPr indent="304800" algn="ctr">
              <a:buSzPct val="100000"/>
              <a:defRPr sz="4800"/>
            </a:lvl3pPr>
            <a:lvl4pPr indent="304800" algn="ctr">
              <a:buSzPct val="100000"/>
              <a:defRPr sz="4800"/>
            </a:lvl4pPr>
            <a:lvl5pPr indent="304800" algn="ctr">
              <a:buSzPct val="100000"/>
              <a:defRPr sz="4800"/>
            </a:lvl5pPr>
            <a:lvl6pPr indent="304800" algn="ctr">
              <a:buSzPct val="100000"/>
              <a:defRPr sz="4800"/>
            </a:lvl6pPr>
            <a:lvl7pPr indent="304800" algn="ctr">
              <a:buSzPct val="100000"/>
              <a:defRPr sz="4800"/>
            </a:lvl7pPr>
            <a:lvl8pPr indent="304800" algn="ctr">
              <a:buSzPct val="100000"/>
              <a:defRPr sz="4800"/>
            </a:lvl8pPr>
            <a:lvl9pPr indent="304800" algn="ctr"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github.com/wisp/wisp5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isp.wikispaces.com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isp.wikispaces.com/file/view/Pendl_RFIDsec_2011.pdf" TargetMode="External"/><Relationship Id="rId4" Type="http://schemas.openxmlformats.org/officeDocument/2006/relationships/hyperlink" Target="http://wisp.wikispaces.com/file/view/Gasco_2011_JCOMA.pdf" TargetMode="External"/><Relationship Id="rId5" Type="http://schemas.openxmlformats.org/officeDocument/2006/relationships/hyperlink" Target="http://wisp.wikispaces.com/file/view/RFID2011-Marroncelli.pdf" TargetMode="External"/><Relationship Id="rId6" Type="http://schemas.openxmlformats.org/officeDocument/2006/relationships/hyperlink" Target="http://www.cs.washington.edu/homes/buettner/docs/buettner_gen2_reader.pdf" TargetMode="External"/><Relationship Id="rId7" Type="http://schemas.openxmlformats.org/officeDocument/2006/relationships/hyperlink" Target="http://wisp.wikispaces.com/file/view/Sample_2011_IEEERFID.pdf" TargetMode="External"/><Relationship Id="rId8" Type="http://schemas.openxmlformats.org/officeDocument/2006/relationships/hyperlink" Target="http://www.cs.washington.edu/homes/buettner/docs/2011_nsdi.dewdrop.pdf" TargetMode="External"/><Relationship Id="rId9" Type="http://schemas.openxmlformats.org/officeDocument/2006/relationships/hyperlink" Target="http://wisp.wikispaces.com/file/view/Rasford_2011_ASPLOS.pdf" TargetMode="External"/><Relationship Id="rId10" Type="http://schemas.openxmlformats.org/officeDocument/2006/relationships/hyperlink" Target="http://www.cs.umass.edu/~kevinfu/papers/salajegheh-halfwits-FAST11.pdf" TargetMode="External"/><Relationship Id="rId11" Type="http://schemas.openxmlformats.org/officeDocument/2006/relationships/hyperlink" Target="http://wisp.wikispaces.com/Publications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github.com/wisp/rfid-verilog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9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Relationship Id="rId3" Type="http://schemas.openxmlformats.org/officeDocument/2006/relationships/image" Target="../media/image12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Relationship Id="rId3" Type="http://schemas.openxmlformats.org/officeDocument/2006/relationships/image" Target="../media/image13.pn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Relationship Id="rId3" Type="http://schemas.openxmlformats.org/officeDocument/2006/relationships/image" Target="../media/image14.pn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5.xml"/><Relationship Id="rId3" Type="http://schemas.openxmlformats.org/officeDocument/2006/relationships/hyperlink" Target="https://www.github.com/wisp/wisp5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KQ3wkAqA_8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marL="0" lvl="0" indent="0" rtl="0">
              <a:buNone/>
            </a:pPr>
            <a:r>
              <a:rPr lang="en" sz="3600"/>
              <a:t>Advanced RFID Prototyping </a:t>
            </a:r>
            <a:br>
              <a:rPr lang="en" sz="3600"/>
            </a:br>
            <a:r>
              <a:rPr lang="en" sz="3600"/>
              <a:t>with the </a:t>
            </a:r>
            <a:r>
              <a:rPr lang="en"/>
              <a:t>WISP 5.0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/>
              <a:t>Aaron Parks</a:t>
            </a:r>
          </a:p>
          <a:p>
            <a:pPr lvl="0" rtl="0">
              <a:buNone/>
            </a:pPr>
            <a:r>
              <a:rPr lang="en" sz="2400"/>
              <a:t>Saman Naderi Parizi</a:t>
            </a:r>
          </a:p>
          <a:p>
            <a:pPr lvl="0" rtl="0">
              <a:buNone/>
            </a:pPr>
            <a:r>
              <a:rPr lang="en" sz="2400"/>
              <a:t>Sensor Systems Laboratory</a:t>
            </a:r>
          </a:p>
          <a:p>
            <a:pPr lvl="0" rtl="0">
              <a:buNone/>
            </a:pPr>
            <a:r>
              <a:rPr lang="en" sz="2400"/>
              <a:t>University of Washington</a:t>
            </a:r>
          </a:p>
        </p:txBody>
      </p:sp>
      <p:sp>
        <p:nvSpPr>
          <p:cNvPr id="2" name="Rectangle 1"/>
          <p:cNvSpPr/>
          <p:nvPr/>
        </p:nvSpPr>
        <p:spPr>
          <a:xfrm>
            <a:off x="990600" y="4497169"/>
            <a:ext cx="70866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3600" u="sng" dirty="0">
                <a:solidFill>
                  <a:schemeClr val="hlink"/>
                </a:solidFill>
                <a:hlinkClick r:id="rId3"/>
              </a:rPr>
              <a:t>http://www.github.com/wisp/wisp5</a:t>
            </a:r>
            <a:endParaRPr lang="en-US" sz="3600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A brief history...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Intel Labs WISP 4.1 (Blue WISP)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The WISP Challenge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&gt;40 groups collaborating worldwide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The WISP 4.1 Wiki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http://wisp.wikispaces.com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A very incomplete listing...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" sz="2400"/>
              <a:t>Of projects done by WISP Challenge recipients:</a:t>
            </a:r>
          </a:p>
          <a:p>
            <a:pPr marL="457200" lvl="0" indent="-22860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Elliptic Curve Cryptography on the WISP UHF RFID Tag</a:t>
            </a:r>
            <a:r>
              <a:rPr lang="en" sz="1000"/>
              <a:t>, Christian Pendl, Markus Pelnar, and Michael Hutter; 7th Workshop on RFID Security (RFIDsec 2011); Amherst, Massachusetts, USA, June 26-28, 2011</a:t>
            </a:r>
          </a:p>
          <a:p>
            <a:pPr marL="457200" lvl="0" indent="-22860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Wireless Strain Measurement for Structural Testing and Health Monitoring of Carbon Fiber Composite</a:t>
            </a:r>
            <a:r>
              <a:rPr lang="en" sz="1000"/>
              <a:t>, Federico Gasco, Paolo Feraboli, Jeff Braun, Joshua Smith, Patrick Stickler, and Luciano DeOto; Journal of Composites: Part A, May 14, 2011</a:t>
            </a:r>
          </a:p>
          <a:p>
            <a:pPr marL="457200" lvl="0" indent="-22860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Concealable, Low-Cost Paper-Printed Antennas for WISP-based RFIDs</a:t>
            </a:r>
            <a:r>
              <a:rPr lang="en" sz="1000"/>
              <a:t>, Mauro Marroncelli, Daniele Trinchero, Vasileios Lakafosis, and Manos M. Tentzeris. 2011 IEEE International Conference on RFID. April 12-24</a:t>
            </a:r>
          </a:p>
          <a:p>
            <a:pPr marL="457200" lvl="0" indent="-22860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A Software Radio-based UHF RFID Reader for PHY/MAC Experimentation</a:t>
            </a:r>
            <a:r>
              <a:rPr lang="en" sz="1000"/>
              <a:t>, Michael Buettner and David Wetherall. 2011 IEEE International Conference on RFID. April 12-24</a:t>
            </a:r>
          </a:p>
          <a:p>
            <a:pPr marL="457200" lvl="0" indent="-22860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Photovoltaic Enhanced UHF RFID Tag Antennas for Dual Purpose Energy Harvesting</a:t>
            </a:r>
            <a:r>
              <a:rPr lang="en" sz="1000"/>
              <a:t>, Alanson Sample, Jeff Braun, Aaron Parks, and Joshua Smith. 2011 IEEE International Conference on RFID. April 12-24</a:t>
            </a:r>
          </a:p>
          <a:p>
            <a:pPr marL="457200" lvl="0" indent="-22860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Dewdrop: An Energy-Aware Runtime for Computational RFID</a:t>
            </a:r>
            <a:r>
              <a:rPr lang="en" sz="1000"/>
              <a:t>, Michael Buettner, Ben Greenstein and David Wetherall. NSDI, March 2011.</a:t>
            </a:r>
          </a:p>
          <a:p>
            <a:pPr marL="457200" lvl="0" indent="-22860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Mementos: System support for long-running computation on RFID-scale devices</a:t>
            </a:r>
            <a:r>
              <a:rPr lang="en" sz="1000"/>
              <a:t>, Benjamin Ransford, Jacob Sorber, and Kevin Fu. In Proceedings of the 16th Architectural Support for Programming Languages and Operating Systems (ASPLOS 2011), Newport Beach, CA, March 2011</a:t>
            </a:r>
          </a:p>
          <a:p>
            <a:pPr marL="457200" lvl="0" indent="-22860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Exploiting Half-Wits: Smarter Storage for Low-Power Devices</a:t>
            </a:r>
            <a:r>
              <a:rPr lang="en" sz="1000"/>
              <a:t>, Mastooreh Salajegheh, Yue Wang, Kevin Fu, Anxiao (Andrew) Jiang, Erik Learned-Miller. In Proceedings of the 9th USENIX Conference on File and Storage Technologies (FAST 2011), San Jose, CA, February 2011.</a:t>
            </a:r>
          </a:p>
          <a:p>
            <a:pPr marL="457200" lvl="0" indent="-228600" rtl="0">
              <a:lnSpc>
                <a:spcPct val="117000"/>
              </a:lnSpc>
              <a:spcBef>
                <a:spcPts val="0"/>
              </a:spcBef>
              <a:buNone/>
            </a:pPr>
            <a:r>
              <a:rPr lang="en" sz="1200" b="1" u="sng"/>
              <a:t>See </a:t>
            </a:r>
            <a:r>
              <a:rPr lang="en" sz="1200" b="1" u="sng">
                <a:solidFill>
                  <a:schemeClr val="hlink"/>
                </a:solidFill>
                <a:hlinkClick r:id="rId11"/>
              </a:rPr>
              <a:t>wisp.wikispaces.com/Publications</a:t>
            </a:r>
            <a:r>
              <a:rPr lang="en" sz="1200" b="1" u="sng"/>
              <a:t> for more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The WISP 5.0 story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0477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WISP 4.1 served it’s purpose, but had limited capabilities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Limited data throughput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Very difficult to modify and extend firmware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Lack of support for READ/WRITE commands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Low capability microcontroller (e.g., no HW multiplier)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UMass introduces the MOO platform, with a more capable microcontroller...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The WISP 5.0 story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FPGA-WISP?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Actel Igloo series (static FPGAs) are very promising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 prototype was developed based on our verilog implementation of RFID state machine:</a:t>
            </a:r>
          </a:p>
          <a:p>
            <a:pPr marL="1371600" lvl="2" indent="-381000" rtl="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https://github.com/wisp/rfid-verilog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Good power efficiency when active.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Difficult to manage power in sleep states, etc.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Perhaps a hybrid MCU/FPGA system could work well?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The WISP 5.0 story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Sticking with the MSP430 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Still has industry leading power/clock features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TI is always pushing the envelope:</a:t>
            </a:r>
            <a:br>
              <a:rPr lang="en"/>
            </a:br>
            <a:r>
              <a:rPr lang="en"/>
              <a:t>Now featuring: </a:t>
            </a:r>
            <a:r>
              <a:rPr lang="en" b="1"/>
              <a:t>FRAM!</a:t>
            </a:r>
          </a:p>
          <a:p>
            <a:pPr marL="1371600" lvl="2" indent="-381000" rtl="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Extremely low energy non-volatile memory.</a:t>
            </a:r>
          </a:p>
          <a:p>
            <a:pPr marL="1371600" lvl="2" indent="-381000" rtl="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Big news for this duty cycled, energy harvesting platform.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New primary target platform for WISP 5.0: the FRAM-based </a:t>
            </a:r>
            <a:r>
              <a:rPr lang="en" b="1"/>
              <a:t>MSP430FR5969 (“Wolverine”)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Two flavors of WISP 5.0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WISP5-LRG (prototypes available now)</a:t>
            </a:r>
          </a:p>
          <a:p>
            <a:pPr marL="914400" marR="0" lvl="1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/>
              <a:t>The long-range WISP. Best sensitivity, but poor efficiency at high RF power levels (low reads/sec).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WISP5-HPW (coming soon)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The high-power WISP. Similar sensitivity to WISP 4.1, and good efficiency at high power levels (high reads/sec).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BSD 2-Clause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Open source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OK to redistribute with non-open source software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Applies to software, firmware, and hardware design files.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The WISP 5 is associated with the University of Washington (no Intel ties).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Licensing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2F3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WISP Development Resources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Shape 12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256875" y="3119098"/>
            <a:ext cx="2673824" cy="1944274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Hardware requirements 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54792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Impinj Speedway reader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R1000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R2xx/R4xx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Currently only compatible with </a:t>
            </a:r>
            <a:r>
              <a:rPr lang="en" b="1" i="1"/>
              <a:t>FCC-compliant Impinj Speedway readers!!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MSP-FET430UIF debugger</a:t>
            </a:r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WISP Programming adapter</a:t>
            </a:r>
          </a:p>
        </p:txBody>
      </p:sp>
      <p:pic>
        <p:nvPicPr>
          <p:cNvPr id="129" name="Shape 129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6181850" y="106850"/>
            <a:ext cx="2576149" cy="1690400"/>
          </a:xfrm>
          <a:prstGeom prst="rect">
            <a:avLst/>
          </a:prstGeom>
        </p:spPr>
      </p:pic>
      <p:pic>
        <p:nvPicPr>
          <p:cNvPr id="130" name="Shape 130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7136500" y="1581400"/>
            <a:ext cx="1794186" cy="1317700"/>
          </a:xfrm>
          <a:prstGeom prst="rect">
            <a:avLst/>
          </a:prstGeom>
        </p:spPr>
      </p:pic>
      <p:cxnSp>
        <p:nvCxnSpPr>
          <p:cNvPr id="131" name="Shape 131"/>
          <p:cNvCxnSpPr/>
          <p:nvPr/>
        </p:nvCxnSpPr>
        <p:spPr>
          <a:xfrm rot="10800000" flipH="1">
            <a:off x="5745000" y="3892274"/>
            <a:ext cx="1079699" cy="346500"/>
          </a:xfrm>
          <a:prstGeom prst="straightConnector1">
            <a:avLst/>
          </a:prstGeom>
          <a:noFill/>
          <a:ln w="38100" cap="flat">
            <a:solidFill>
              <a:srgbClr val="274E13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2" name="Shape 132"/>
          <p:cNvCxnSpPr/>
          <p:nvPr/>
        </p:nvCxnSpPr>
        <p:spPr>
          <a:xfrm rot="10800000" flipH="1">
            <a:off x="5878275" y="4158774"/>
            <a:ext cx="1879500" cy="586500"/>
          </a:xfrm>
          <a:prstGeom prst="straightConnector1">
            <a:avLst/>
          </a:prstGeom>
          <a:noFill/>
          <a:ln w="38100" cap="flat">
            <a:solidFill>
              <a:srgbClr val="274E13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33" name="Shape 133"/>
          <p:cNvSpPr txBox="1"/>
          <p:nvPr/>
        </p:nvSpPr>
        <p:spPr>
          <a:xfrm>
            <a:off x="6256875" y="1711600"/>
            <a:ext cx="1004099" cy="586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"/>
              <a:t>-OR-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Software Requirements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TI Code Composer Studio (CCS v5.x) 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IDE for MSP430 development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Available for Windows and Linux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We’re in the process of an MSPGCC port, but CCS is suitable for now. CCSv6 will use GCC backend.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Host side software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SLLURP library for interfacing with RFID readers</a:t>
            </a:r>
          </a:p>
          <a:p>
            <a:endParaRPr lang="en"/>
          </a:p>
          <a:p>
            <a:endParaRPr lang="en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05973"/>
            <a:ext cx="8229600" cy="11798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What is the Wireless Identification and Sensing Platform?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 fully programmable, software defined passive RFID sensor tag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Open source hardware, firmware, and host software.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An experimenter’s platform for RFID technology and applications.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2F3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Hardware Overview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9" name="Shape 149"/>
          <p:cNvCxnSpPr/>
          <p:nvPr/>
        </p:nvCxnSpPr>
        <p:spPr>
          <a:xfrm rot="10800000">
            <a:off x="4765374" y="2290025"/>
            <a:ext cx="66390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General Overview</a:t>
            </a:r>
          </a:p>
        </p:txBody>
      </p:sp>
      <p:sp>
        <p:nvSpPr>
          <p:cNvPr id="151" name="Shape 151"/>
          <p:cNvSpPr/>
          <p:nvPr/>
        </p:nvSpPr>
        <p:spPr>
          <a:xfrm>
            <a:off x="3053975" y="2830200"/>
            <a:ext cx="1711500" cy="777299"/>
          </a:xfrm>
          <a:prstGeom prst="rect">
            <a:avLst/>
          </a:prstGeom>
          <a:solidFill>
            <a:srgbClr val="FFFFF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n"/>
              <a:t>ASK Detector and</a:t>
            </a:r>
            <a:br>
              <a:rPr lang="en"/>
            </a:br>
            <a:r>
              <a:rPr lang="en"/>
              <a:t>Demodulator</a:t>
            </a:r>
          </a:p>
        </p:txBody>
      </p:sp>
      <p:sp>
        <p:nvSpPr>
          <p:cNvPr id="152" name="Shape 152"/>
          <p:cNvSpPr/>
          <p:nvPr/>
        </p:nvSpPr>
        <p:spPr>
          <a:xfrm>
            <a:off x="3053975" y="1873575"/>
            <a:ext cx="1711500" cy="777299"/>
          </a:xfrm>
          <a:prstGeom prst="rect">
            <a:avLst/>
          </a:prstGeom>
          <a:solidFill>
            <a:srgbClr val="FFFFF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/>
              <a:t>RF-DC and </a:t>
            </a:r>
            <a:br>
              <a:rPr lang="en"/>
            </a:br>
            <a:r>
              <a:rPr lang="en"/>
              <a:t>Charge Storage</a:t>
            </a:r>
          </a:p>
        </p:txBody>
      </p:sp>
      <p:cxnSp>
        <p:nvCxnSpPr>
          <p:cNvPr id="153" name="Shape 153"/>
          <p:cNvCxnSpPr/>
          <p:nvPr/>
        </p:nvCxnSpPr>
        <p:spPr>
          <a:xfrm>
            <a:off x="2477732" y="2271325"/>
            <a:ext cx="0" cy="943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54" name="Shape 154"/>
          <p:cNvCxnSpPr/>
          <p:nvPr/>
        </p:nvCxnSpPr>
        <p:spPr>
          <a:xfrm rot="10800000">
            <a:off x="2468975" y="3218850"/>
            <a:ext cx="5849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55" name="Shape 155"/>
          <p:cNvCxnSpPr/>
          <p:nvPr/>
        </p:nvCxnSpPr>
        <p:spPr>
          <a:xfrm rot="10800000">
            <a:off x="2468975" y="2262225"/>
            <a:ext cx="5849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56" name="Shape 156"/>
          <p:cNvSpPr/>
          <p:nvPr/>
        </p:nvSpPr>
        <p:spPr>
          <a:xfrm rot="10800000">
            <a:off x="425469" y="2111062"/>
            <a:ext cx="427799" cy="3579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cxnSp>
        <p:nvCxnSpPr>
          <p:cNvPr id="157" name="Shape 157"/>
          <p:cNvCxnSpPr/>
          <p:nvPr/>
        </p:nvCxnSpPr>
        <p:spPr>
          <a:xfrm>
            <a:off x="639094" y="2468962"/>
            <a:ext cx="0" cy="1260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58" name="Shape 158"/>
          <p:cNvCxnSpPr/>
          <p:nvPr/>
        </p:nvCxnSpPr>
        <p:spPr>
          <a:xfrm flipH="1">
            <a:off x="638974" y="2742912"/>
            <a:ext cx="39072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oval" w="lg" len="lg"/>
          </a:ln>
        </p:spPr>
      </p:cxnSp>
      <p:sp>
        <p:nvSpPr>
          <p:cNvPr id="159" name="Shape 159"/>
          <p:cNvSpPr/>
          <p:nvPr/>
        </p:nvSpPr>
        <p:spPr>
          <a:xfrm>
            <a:off x="1028050" y="2349100"/>
            <a:ext cx="1198799" cy="777299"/>
          </a:xfrm>
          <a:prstGeom prst="rect">
            <a:avLst/>
          </a:prstGeom>
          <a:solidFill>
            <a:srgbClr val="FFFFF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/>
              <a:t>Impedance Matching</a:t>
            </a:r>
          </a:p>
        </p:txBody>
      </p:sp>
      <p:cxnSp>
        <p:nvCxnSpPr>
          <p:cNvPr id="160" name="Shape 160"/>
          <p:cNvCxnSpPr/>
          <p:nvPr/>
        </p:nvCxnSpPr>
        <p:spPr>
          <a:xfrm flipH="1">
            <a:off x="2226926" y="2737750"/>
            <a:ext cx="250806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oval" w="lg" len="lg"/>
            <a:tailEnd type="none" w="lg" len="lg"/>
          </a:ln>
        </p:spPr>
      </p:cxnSp>
      <p:sp>
        <p:nvSpPr>
          <p:cNvPr id="161" name="Shape 161"/>
          <p:cNvSpPr/>
          <p:nvPr/>
        </p:nvSpPr>
        <p:spPr>
          <a:xfrm>
            <a:off x="5441925" y="1875925"/>
            <a:ext cx="1125000" cy="1734000"/>
          </a:xfrm>
          <a:prstGeom prst="rect">
            <a:avLst/>
          </a:prstGeom>
          <a:solidFill>
            <a:srgbClr val="FFFFF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/>
              <a:t>MCU</a:t>
            </a:r>
            <a:br>
              <a:rPr lang="en"/>
            </a:br>
            <a:r>
              <a:rPr lang="en"/>
              <a:t>(MSP430)</a:t>
            </a:r>
          </a:p>
        </p:txBody>
      </p:sp>
      <p:cxnSp>
        <p:nvCxnSpPr>
          <p:cNvPr id="162" name="Shape 162"/>
          <p:cNvCxnSpPr/>
          <p:nvPr/>
        </p:nvCxnSpPr>
        <p:spPr>
          <a:xfrm rot="10800000">
            <a:off x="4765374" y="3044200"/>
            <a:ext cx="66390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63" name="Shape 163"/>
          <p:cNvCxnSpPr/>
          <p:nvPr/>
        </p:nvCxnSpPr>
        <p:spPr>
          <a:xfrm rot="10800000">
            <a:off x="4765374" y="3423650"/>
            <a:ext cx="66390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64" name="Shape 164"/>
          <p:cNvSpPr txBox="1"/>
          <p:nvPr/>
        </p:nvSpPr>
        <p:spPr>
          <a:xfrm>
            <a:off x="4887631" y="3175188"/>
            <a:ext cx="777299" cy="35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100"/>
              <a:t>RX -&gt;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4708675" y="2786537"/>
            <a:ext cx="777299" cy="35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1100"/>
              <a:t>&lt;- Power</a:t>
            </a:r>
          </a:p>
        </p:txBody>
      </p:sp>
      <p:cxnSp>
        <p:nvCxnSpPr>
          <p:cNvPr id="166" name="Shape 166"/>
          <p:cNvCxnSpPr/>
          <p:nvPr/>
        </p:nvCxnSpPr>
        <p:spPr>
          <a:xfrm rot="10800000">
            <a:off x="6559927" y="2701250"/>
            <a:ext cx="66390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67" name="Shape 167"/>
          <p:cNvCxnSpPr/>
          <p:nvPr/>
        </p:nvCxnSpPr>
        <p:spPr>
          <a:xfrm rot="10800000">
            <a:off x="6559927" y="3080700"/>
            <a:ext cx="66390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68" name="Shape 168"/>
          <p:cNvSpPr txBox="1"/>
          <p:nvPr/>
        </p:nvSpPr>
        <p:spPr>
          <a:xfrm>
            <a:off x="6542462" y="2447195"/>
            <a:ext cx="777299" cy="35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100"/>
              <a:t>Power -&gt;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6490057" y="2823497"/>
            <a:ext cx="921600" cy="35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100"/>
              <a:t>&lt;- Data -&gt;</a:t>
            </a:r>
          </a:p>
        </p:txBody>
      </p:sp>
      <p:sp>
        <p:nvSpPr>
          <p:cNvPr id="170" name="Shape 170"/>
          <p:cNvSpPr/>
          <p:nvPr/>
        </p:nvSpPr>
        <p:spPr>
          <a:xfrm>
            <a:off x="7236375" y="1875925"/>
            <a:ext cx="1424100" cy="1734000"/>
          </a:xfrm>
          <a:prstGeom prst="rect">
            <a:avLst/>
          </a:prstGeom>
          <a:solidFill>
            <a:srgbClr val="FFFFF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/>
              <a:t>Sensors and Peripherals</a:t>
            </a:r>
          </a:p>
        </p:txBody>
      </p:sp>
      <p:cxnSp>
        <p:nvCxnSpPr>
          <p:cNvPr id="171" name="Shape 171"/>
          <p:cNvCxnSpPr/>
          <p:nvPr/>
        </p:nvCxnSpPr>
        <p:spPr>
          <a:xfrm>
            <a:off x="639375" y="3987583"/>
            <a:ext cx="0" cy="441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72" name="Shape 172"/>
          <p:cNvCxnSpPr/>
          <p:nvPr/>
        </p:nvCxnSpPr>
        <p:spPr>
          <a:xfrm flipH="1">
            <a:off x="638974" y="3729650"/>
            <a:ext cx="153300" cy="253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73" name="Shape 173"/>
          <p:cNvSpPr/>
          <p:nvPr/>
        </p:nvSpPr>
        <p:spPr>
          <a:xfrm rot="10800000">
            <a:off x="488499" y="4433550"/>
            <a:ext cx="301200" cy="200399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cxnSp>
        <p:nvCxnSpPr>
          <p:cNvPr id="174" name="Shape 174"/>
          <p:cNvCxnSpPr/>
          <p:nvPr/>
        </p:nvCxnSpPr>
        <p:spPr>
          <a:xfrm rot="10800000">
            <a:off x="853175" y="3838434"/>
            <a:ext cx="5161199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75" name="Shape 175"/>
          <p:cNvCxnSpPr/>
          <p:nvPr/>
        </p:nvCxnSpPr>
        <p:spPr>
          <a:xfrm>
            <a:off x="6004425" y="3607400"/>
            <a:ext cx="0" cy="218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76" name="Shape 176"/>
          <p:cNvSpPr/>
          <p:nvPr/>
        </p:nvSpPr>
        <p:spPr>
          <a:xfrm>
            <a:off x="547750" y="3607400"/>
            <a:ext cx="427799" cy="441300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77" name="Shape 177"/>
          <p:cNvSpPr txBox="1"/>
          <p:nvPr/>
        </p:nvSpPr>
        <p:spPr>
          <a:xfrm>
            <a:off x="1328656" y="3581301"/>
            <a:ext cx="777299" cy="35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100"/>
              <a:t>&lt;- TX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Analog Front End &amp; RF Recovery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Matching and RF-DC conversion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DC-DC charge pump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Charge storage</a:t>
            </a:r>
          </a:p>
          <a:p>
            <a:endParaRPr lang="en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Analog Front End &amp; RF Recovery</a:t>
            </a:r>
          </a:p>
        </p:txBody>
      </p:sp>
      <p:pic>
        <p:nvPicPr>
          <p:cNvPr id="189" name="Shape 18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0" y="1063381"/>
            <a:ext cx="9143998" cy="39269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Analog Front End &amp; RF Recovery</a:t>
            </a:r>
          </a:p>
        </p:txBody>
      </p:sp>
      <p:pic>
        <p:nvPicPr>
          <p:cNvPr id="195" name="Shape 19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0" y="1063381"/>
            <a:ext cx="9143998" cy="3926986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Shape 196"/>
          <p:cNvSpPr txBox="1"/>
          <p:nvPr/>
        </p:nvSpPr>
        <p:spPr>
          <a:xfrm>
            <a:off x="1198250" y="1276800"/>
            <a:ext cx="1821300" cy="599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RF Matching &amp; Modulation</a:t>
            </a:r>
          </a:p>
        </p:txBody>
      </p:sp>
      <p:sp>
        <p:nvSpPr>
          <p:cNvPr id="197" name="Shape 197"/>
          <p:cNvSpPr/>
          <p:nvPr/>
        </p:nvSpPr>
        <p:spPr>
          <a:xfrm>
            <a:off x="1228400" y="1815350"/>
            <a:ext cx="1761000" cy="1288800"/>
          </a:xfrm>
          <a:prstGeom prst="rect">
            <a:avLst/>
          </a:prstGeom>
          <a:noFill/>
          <a:ln w="19050" cap="flat">
            <a:solidFill>
              <a:srgbClr val="98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Analog Front End &amp; RF Recovery</a:t>
            </a:r>
          </a:p>
        </p:txBody>
      </p:sp>
      <p:pic>
        <p:nvPicPr>
          <p:cNvPr id="203" name="Shape 20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0" y="1063381"/>
            <a:ext cx="9143998" cy="3926986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Shape 204"/>
          <p:cNvSpPr txBox="1"/>
          <p:nvPr/>
        </p:nvSpPr>
        <p:spPr>
          <a:xfrm>
            <a:off x="2928800" y="1119475"/>
            <a:ext cx="2523299" cy="599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RF Energy Recovery</a:t>
            </a:r>
          </a:p>
        </p:txBody>
      </p:sp>
      <p:sp>
        <p:nvSpPr>
          <p:cNvPr id="205" name="Shape 205"/>
          <p:cNvSpPr/>
          <p:nvPr/>
        </p:nvSpPr>
        <p:spPr>
          <a:xfrm>
            <a:off x="2989300" y="1464350"/>
            <a:ext cx="1761000" cy="1288800"/>
          </a:xfrm>
          <a:prstGeom prst="rect">
            <a:avLst/>
          </a:prstGeom>
          <a:noFill/>
          <a:ln w="19050" cap="flat">
            <a:solidFill>
              <a:srgbClr val="98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Analog Front End &amp; RF Recovery</a:t>
            </a:r>
          </a:p>
        </p:txBody>
      </p:sp>
      <p:pic>
        <p:nvPicPr>
          <p:cNvPr id="211" name="Shape 21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0" y="1063381"/>
            <a:ext cx="9143998" cy="3926986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Shape 212"/>
          <p:cNvSpPr txBox="1"/>
          <p:nvPr/>
        </p:nvSpPr>
        <p:spPr>
          <a:xfrm>
            <a:off x="4562675" y="954450"/>
            <a:ext cx="3491400" cy="599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DC-DC Conversion/regulation</a:t>
            </a:r>
          </a:p>
        </p:txBody>
      </p:sp>
      <p:sp>
        <p:nvSpPr>
          <p:cNvPr id="213" name="Shape 213"/>
          <p:cNvSpPr/>
          <p:nvPr/>
        </p:nvSpPr>
        <p:spPr>
          <a:xfrm>
            <a:off x="4653375" y="1270750"/>
            <a:ext cx="3491400" cy="1426200"/>
          </a:xfrm>
          <a:prstGeom prst="rect">
            <a:avLst/>
          </a:prstGeom>
          <a:noFill/>
          <a:ln w="19050" cap="flat">
            <a:solidFill>
              <a:srgbClr val="98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14" name="Shape 214"/>
          <p:cNvSpPr txBox="1"/>
          <p:nvPr/>
        </p:nvSpPr>
        <p:spPr>
          <a:xfrm>
            <a:off x="5471500" y="2002425"/>
            <a:ext cx="924600" cy="599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Seiko</a:t>
            </a:r>
            <a:br>
              <a:rPr lang="en"/>
            </a:br>
            <a:r>
              <a:rPr lang="en"/>
              <a:t>S-882Z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Analog Front End &amp; RF Recovery</a:t>
            </a:r>
          </a:p>
        </p:txBody>
      </p:sp>
      <p:pic>
        <p:nvPicPr>
          <p:cNvPr id="220" name="Shape 22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0" y="1063381"/>
            <a:ext cx="9143998" cy="3926986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Shape 221"/>
          <p:cNvSpPr txBox="1"/>
          <p:nvPr/>
        </p:nvSpPr>
        <p:spPr>
          <a:xfrm>
            <a:off x="2959100" y="2908975"/>
            <a:ext cx="1742700" cy="599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Envelope Detector</a:t>
            </a:r>
          </a:p>
        </p:txBody>
      </p:sp>
      <p:sp>
        <p:nvSpPr>
          <p:cNvPr id="222" name="Shape 222"/>
          <p:cNvSpPr/>
          <p:nvPr/>
        </p:nvSpPr>
        <p:spPr>
          <a:xfrm>
            <a:off x="3043775" y="3243425"/>
            <a:ext cx="1416000" cy="1462500"/>
          </a:xfrm>
          <a:prstGeom prst="rect">
            <a:avLst/>
          </a:prstGeom>
          <a:noFill/>
          <a:ln w="19050" cap="flat">
            <a:solidFill>
              <a:srgbClr val="98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Analog Front End &amp; RF Recovery</a:t>
            </a:r>
          </a:p>
        </p:txBody>
      </p:sp>
      <p:pic>
        <p:nvPicPr>
          <p:cNvPr id="228" name="Shape 22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0" y="1063381"/>
            <a:ext cx="9143998" cy="3926986"/>
          </a:xfrm>
          <a:prstGeom prst="rect">
            <a:avLst/>
          </a:prstGeom>
          <a:noFill/>
          <a:ln>
            <a:noFill/>
          </a:ln>
        </p:spPr>
      </p:pic>
      <p:sp>
        <p:nvSpPr>
          <p:cNvPr id="229" name="Shape 229"/>
          <p:cNvSpPr/>
          <p:nvPr/>
        </p:nvSpPr>
        <p:spPr>
          <a:xfrm>
            <a:off x="4568650" y="2698825"/>
            <a:ext cx="3715499" cy="1791300"/>
          </a:xfrm>
          <a:prstGeom prst="rect">
            <a:avLst/>
          </a:prstGeom>
          <a:noFill/>
          <a:ln w="19050" cap="flat">
            <a:solidFill>
              <a:srgbClr val="98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30" name="Shape 230"/>
          <p:cNvSpPr txBox="1"/>
          <p:nvPr/>
        </p:nvSpPr>
        <p:spPr>
          <a:xfrm>
            <a:off x="4605050" y="4084550"/>
            <a:ext cx="1742700" cy="36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ASK Demodulator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Energy harvesting operation</a:t>
            </a:r>
          </a:p>
        </p:txBody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Duty cycling behavior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Due to ‘features’ of Seiko S-882Z charge pump, we have </a:t>
            </a:r>
            <a:r>
              <a:rPr lang="en" b="1"/>
              <a:t>forced</a:t>
            </a:r>
            <a:r>
              <a:rPr lang="en"/>
              <a:t> duty cycling.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WISP 5 HPW will not use the S-882Z </a:t>
            </a:r>
          </a:p>
          <a:p>
            <a:pPr marL="1371600" lvl="2" indent="-381000" rtl="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Developer will have ability to manage task scheduling.</a:t>
            </a:r>
          </a:p>
          <a:p>
            <a:pPr marL="1371600" lvl="2" indent="-38100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Reduced sensitivity is the tradeoff </a:t>
            </a:r>
            <a:br>
              <a:rPr lang="en"/>
            </a:br>
            <a:r>
              <a:rPr lang="en"/>
              <a:t>(-9dBm vs -15dBm)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Our goals &amp; motivations for WISP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To accelerate RFID and battery free platform development for researchers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Novel RFID applications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Novel protocols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Novel PHY layers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Software optimization for energy harvesting platforms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Sensors and Peripherals</a:t>
            </a:r>
          </a:p>
        </p:txBody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75199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Inbuilt temp sensor (MSP430)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Charge monitoring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Gated voltage divider for self supply measurement</a:t>
            </a:r>
          </a:p>
          <a:p>
            <a:endParaRPr lang="en"/>
          </a:p>
        </p:txBody>
      </p:sp>
      <p:pic>
        <p:nvPicPr>
          <p:cNvPr id="243" name="Shape 24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375750" y="1397850"/>
            <a:ext cx="4578699" cy="3007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Sensors and Peripherals</a:t>
            </a:r>
          </a:p>
        </p:txBody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353600" cy="3683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ADXL362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World’s lowest power accelerometer!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Claims 4µW @ 100Hz sample rate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Can throw interrupts on events</a:t>
            </a:r>
          </a:p>
          <a:p>
            <a:pPr marL="1371600" lvl="2" indent="-381000" rtl="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Free-fall (zero-g)</a:t>
            </a:r>
          </a:p>
          <a:p>
            <a:pPr marL="1371600" lvl="2" indent="-381000" rtl="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Threshold exceeded</a:t>
            </a:r>
          </a:p>
          <a:p>
            <a:endParaRPr lang="en"/>
          </a:p>
        </p:txBody>
      </p:sp>
      <p:pic>
        <p:nvPicPr>
          <p:cNvPr id="250" name="Shape 25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810798" y="1236700"/>
            <a:ext cx="4099924" cy="3195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5" name="Shape 25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728250" y="48399"/>
            <a:ext cx="7203324" cy="5095099"/>
          </a:xfrm>
          <a:prstGeom prst="rect">
            <a:avLst/>
          </a:prstGeom>
          <a:noFill/>
          <a:ln>
            <a:noFill/>
          </a:ln>
        </p:spPr>
      </p:pic>
      <p:sp>
        <p:nvSpPr>
          <p:cNvPr id="256" name="Shape 256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3585000" cy="8574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Digital section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2299500" y="3667025"/>
            <a:ext cx="2124000" cy="919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MSP430FR5969</a:t>
            </a:r>
          </a:p>
          <a:p>
            <a:pPr lvl="0" rtl="0">
              <a:buNone/>
            </a:pPr>
            <a:r>
              <a:rPr lang="en" b="1" i="1"/>
              <a:t>“Wolverine”...</a:t>
            </a:r>
          </a:p>
          <a:p>
            <a:pPr lvl="0" rtl="0">
              <a:buNone/>
            </a:pPr>
            <a:r>
              <a:rPr lang="en"/>
              <a:t>Still in prototype phase.</a:t>
            </a:r>
          </a:p>
        </p:txBody>
      </p:sp>
      <p:cxnSp>
        <p:nvCxnSpPr>
          <p:cNvPr id="258" name="Shape 258"/>
          <p:cNvCxnSpPr/>
          <p:nvPr/>
        </p:nvCxnSpPr>
        <p:spPr>
          <a:xfrm rot="10800000" flipH="1">
            <a:off x="3527950" y="3219324"/>
            <a:ext cx="580799" cy="508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59" name="Shape 259"/>
          <p:cNvSpPr txBox="1"/>
          <p:nvPr/>
        </p:nvSpPr>
        <p:spPr>
          <a:xfrm>
            <a:off x="7504175" y="4308450"/>
            <a:ext cx="1427400" cy="780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Programming port (2-wire)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6651425" y="140300"/>
            <a:ext cx="1251300" cy="1112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Precision reference crystal</a:t>
            </a:r>
          </a:p>
        </p:txBody>
      </p:sp>
      <p:cxnSp>
        <p:nvCxnSpPr>
          <p:cNvPr id="261" name="Shape 261"/>
          <p:cNvCxnSpPr/>
          <p:nvPr/>
        </p:nvCxnSpPr>
        <p:spPr>
          <a:xfrm rot="10800000">
            <a:off x="5574199" y="267375"/>
            <a:ext cx="1082100" cy="95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62" name="Shape 262"/>
          <p:cNvSpPr txBox="1"/>
          <p:nvPr/>
        </p:nvSpPr>
        <p:spPr>
          <a:xfrm>
            <a:off x="916025" y="1557400"/>
            <a:ext cx="1251300" cy="1112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Indicator LEDs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MSP430FR5969 </a:t>
            </a:r>
            <a:r>
              <a:rPr lang="en" b="0" i="1"/>
              <a:t>“Wolverine”</a:t>
            </a:r>
          </a:p>
        </p:txBody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Texas Instruments’ latest MSP430 offering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Flash is entirely replaced by FRAM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FRAM Write: 100x less energy per bit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 bit behind schedule….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Production quantities now scheduled for June 2014 availability.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Prototypes available, but with some HW bugs.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2F3"/>
        </a:solidFill>
        <a:effectLst/>
      </p:bgPr>
    </p:bg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Firmware Walkthrough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457200" y="10477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Historically the lowest power devices available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Typical ~0.1µA sleep mode current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Decent µA/MHz numbers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Rapid low power mode entry/exit (very important)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Power-optimized peripherals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TI has a track record of pushing the envelope in low power design! Learning the MSP430 is a good time investment.</a:t>
            </a:r>
          </a:p>
        </p:txBody>
      </p:sp>
      <p:sp>
        <p:nvSpPr>
          <p:cNvPr id="279" name="Shape 27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MSP430 - Review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MSP430 - Review</a:t>
            </a:r>
          </a:p>
        </p:txBody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457200" y="9715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16 bit, RISC ISA, 4 stage pipeline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Several series of interest to us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b="1" dirty="0"/>
              <a:t>F2xxx (flash): </a:t>
            </a:r>
            <a:r>
              <a:rPr lang="en" dirty="0"/>
              <a:t>Simplest and most stable series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b="1" dirty="0"/>
              <a:t>F5xxx (flash): </a:t>
            </a:r>
            <a:r>
              <a:rPr lang="en" dirty="0"/>
              <a:t>Adds features:</a:t>
            </a:r>
          </a:p>
          <a:p>
            <a:pPr marL="1371600" lvl="2" indent="-381000" rtl="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 dirty="0"/>
              <a:t>HW multiplier</a:t>
            </a:r>
          </a:p>
          <a:p>
            <a:pPr marL="1371600" lvl="2" indent="-381000" rtl="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 dirty="0"/>
              <a:t>CRC generator</a:t>
            </a:r>
          </a:p>
          <a:p>
            <a:pPr marL="1371600" lvl="2" indent="-381000" rtl="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 dirty="0"/>
              <a:t>Advanced clocking features (FLL, etc)</a:t>
            </a:r>
          </a:p>
          <a:p>
            <a:pPr marL="1371600" lvl="2" indent="-381000" rtl="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 dirty="0"/>
              <a:t>Extended ISA, etc.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b="1" dirty="0"/>
              <a:t>FR5xxx:</a:t>
            </a:r>
            <a:r>
              <a:rPr lang="en" dirty="0"/>
              <a:t> FRAM-based MCUs, most notably FR5969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Learning from the WISP 4.1</a:t>
            </a:r>
          </a:p>
        </p:txBody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Non-modular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1500-line mixed C and ASM file...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Unclear how to extend/add functionality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b="1"/>
              <a:t>Seemingly simple tasks took lots of development time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WISP 5 addresses these issues!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 b="1"/>
              <a:t>wisp-base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The standard library for WISP 5. Compiles as a static library. 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This library contains everything needed for an application to:</a:t>
            </a:r>
          </a:p>
          <a:p>
            <a:pPr marL="1371600" lvl="2" indent="-342900" rtl="0"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 sz="1800"/>
              <a:t>Initialize and configure the WISP</a:t>
            </a:r>
          </a:p>
          <a:p>
            <a:pPr marL="1371600" lvl="2" indent="-342900" rtl="0"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 sz="1800"/>
              <a:t>Talk to an RFID reader</a:t>
            </a:r>
          </a:p>
          <a:p>
            <a:pPr marL="1371600" lvl="2" indent="-342900" rtl="0"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 sz="1800"/>
              <a:t>Use all WISP peripherals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And that’s all! 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Functionality is entirely defined by the application.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All applications reference the one static library above, and are compiled as executable.</a:t>
            </a:r>
          </a:p>
        </p:txBody>
      </p:sp>
      <p:sp>
        <p:nvSpPr>
          <p:cNvPr id="297" name="Shape 29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WISP 5 Firmware Overview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WISP 5 Firmware API</a:t>
            </a:r>
          </a:p>
        </p:txBody>
      </p:sp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WISP_init()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Set up GPIO and peripherals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Initialize the RFID state machine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WISP_getDataBuffers()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Initializes a client-owned struct which has pointers to important RFID related memory buffers</a:t>
            </a:r>
          </a:p>
          <a:p>
            <a:pPr marL="1371600" lvl="2" indent="-381000" rtl="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EPC buffer, read buffers, write buffer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Question: What are your goals?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What interests you about the WISP?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In which application space would you potentially be applying WISP?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WISP 5 Firmware API</a:t>
            </a:r>
          </a:p>
        </p:txBody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457200" y="9715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WISP_registerCallback_XXX()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Register a callback for a particular event (XXX):</a:t>
            </a:r>
          </a:p>
          <a:p>
            <a:pPr marL="1371600" lvl="2" indent="-381000" rtl="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 dirty="0"/>
              <a:t>Call a client function after one of these events happens:</a:t>
            </a:r>
          </a:p>
          <a:p>
            <a:pPr marL="1828800" lvl="3" indent="-342900" rtl="0">
              <a:buClr>
                <a:schemeClr val="dk1"/>
              </a:buClr>
              <a:buSzPct val="99999"/>
              <a:buFont typeface="Arial"/>
              <a:buChar char="•"/>
            </a:pPr>
            <a:r>
              <a:rPr lang="en" dirty="0"/>
              <a:t>ACK: Call a client function after an ACK reply is sent</a:t>
            </a:r>
          </a:p>
          <a:p>
            <a:pPr marL="1828800" lvl="3" indent="-342900" rtl="0">
              <a:buClr>
                <a:schemeClr val="dk1"/>
              </a:buClr>
              <a:buSzPct val="99999"/>
              <a:buFont typeface="Arial"/>
              <a:buChar char="•"/>
            </a:pPr>
            <a:r>
              <a:rPr lang="en" dirty="0"/>
              <a:t>READ: Call a client function after a READ reply is sent</a:t>
            </a:r>
          </a:p>
          <a:p>
            <a:pPr marL="1828800" lvl="3" indent="-342900" rtl="0">
              <a:buClr>
                <a:schemeClr val="dk1"/>
              </a:buClr>
              <a:buSzPct val="99999"/>
              <a:buFont typeface="Arial"/>
              <a:buChar char="•"/>
            </a:pPr>
            <a:r>
              <a:rPr lang="en" dirty="0"/>
              <a:t>WRITE: Call a client function after a WRITE acknowledgement is sent	</a:t>
            </a:r>
          </a:p>
          <a:p>
            <a:pPr marL="1828800" lvl="3" indent="-342900" rtl="0">
              <a:buClr>
                <a:schemeClr val="dk1"/>
              </a:buClr>
              <a:buSzPct val="99999"/>
              <a:buFont typeface="Arial"/>
              <a:buChar char="•"/>
            </a:pPr>
            <a:r>
              <a:rPr lang="en" dirty="0"/>
              <a:t>BLOCKWRITE: Call a client function after a BLOCKWRITE acknowledgement is sent</a:t>
            </a:r>
          </a:p>
          <a:p>
            <a:pPr marL="1371600" lvl="2" indent="-381000" rtl="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 dirty="0"/>
              <a:t>Client can then read or update data buffers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WISP 5 Firmware API</a:t>
            </a:r>
          </a:p>
        </p:txBody>
      </p:sp>
      <p:sp>
        <p:nvSpPr>
          <p:cNvPr id="315" name="Shape 3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WISP_setMode()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Determine what sort of reader commands the WISP will reply to (e.g., READ, WRITE,etc)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WISP_setAbortConditions()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Determine what events will cause WISP_doRFID() to return. 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For instance, it can return only after a certain reader command has been responded to.</a:t>
            </a:r>
          </a:p>
          <a:p>
            <a:endParaRPr lang="en"/>
          </a:p>
          <a:p>
            <a:endParaRPr lang="en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WISP 5 Firmware API</a:t>
            </a:r>
          </a:p>
        </p:txBody>
      </p:sp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WISP_doRFID()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Begin talking to an RFID reader. 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This function blocks, but can make callbacks to client code when certain events happen.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This function exits on conditions specified by user.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WISP 5 Firmware API</a:t>
            </a:r>
          </a:p>
        </p:txBody>
      </p:sp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NOTE: All subject to modification!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Your input is important. Submit comments and bugfixes to our github page.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RFID Internals</a:t>
            </a:r>
          </a:p>
        </p:txBody>
      </p:sp>
      <p:sp>
        <p:nvSpPr>
          <p:cNvPr id="333" name="Shape 333"/>
          <p:cNvSpPr txBox="1">
            <a:spLocks noGrp="1"/>
          </p:cNvSpPr>
          <p:nvPr>
            <p:ph type="body" idx="1"/>
          </p:nvPr>
        </p:nvSpPr>
        <p:spPr>
          <a:xfrm>
            <a:off x="457200" y="1231300"/>
            <a:ext cx="8229600" cy="1833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“Black box”: RFID state machine 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Lots of development time goes into this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Most WISP users should not need to touch this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Protocol hackers will want to understand this</a:t>
            </a:r>
          </a:p>
        </p:txBody>
      </p:sp>
      <p:sp>
        <p:nvSpPr>
          <p:cNvPr id="334" name="Shape 334"/>
          <p:cNvSpPr/>
          <p:nvPr/>
        </p:nvSpPr>
        <p:spPr>
          <a:xfrm>
            <a:off x="4915197" y="3382673"/>
            <a:ext cx="2168699" cy="1660499"/>
          </a:xfrm>
          <a:prstGeom prst="rect">
            <a:avLst/>
          </a:prstGeom>
          <a:solidFill>
            <a:srgbClr val="00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>
                <a:solidFill>
                  <a:srgbClr val="FFFFFF"/>
                </a:solidFill>
              </a:rPr>
              <a:t>RFID State Machine</a:t>
            </a:r>
          </a:p>
        </p:txBody>
      </p:sp>
      <p:sp>
        <p:nvSpPr>
          <p:cNvPr id="335" name="Shape 335"/>
          <p:cNvSpPr/>
          <p:nvPr/>
        </p:nvSpPr>
        <p:spPr>
          <a:xfrm>
            <a:off x="3135386" y="3989175"/>
            <a:ext cx="690000" cy="690000"/>
          </a:xfrm>
          <a:prstGeom prst="smileyFace">
            <a:avLst>
              <a:gd name="adj" fmla="val 4653"/>
            </a:avLst>
          </a:prstGeom>
          <a:noFill/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36" name="Shape 336"/>
          <p:cNvSpPr txBox="1"/>
          <p:nvPr/>
        </p:nvSpPr>
        <p:spPr>
          <a:xfrm>
            <a:off x="1646375" y="3513414"/>
            <a:ext cx="1387199" cy="107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/>
              <a:t>this Happy WISP Developer</a:t>
            </a:r>
          </a:p>
          <a:p>
            <a:pPr lvl="0" algn="ctr" rtl="0">
              <a:buNone/>
            </a:pPr>
            <a:r>
              <a:rPr lang="en"/>
              <a:t>ignores the contents of the black box</a:t>
            </a:r>
          </a:p>
        </p:txBody>
      </p:sp>
      <p:sp>
        <p:nvSpPr>
          <p:cNvPr id="337" name="Shape 337"/>
          <p:cNvSpPr/>
          <p:nvPr/>
        </p:nvSpPr>
        <p:spPr>
          <a:xfrm rot="-5400000">
            <a:off x="3840285" y="3972835"/>
            <a:ext cx="1660499" cy="489600"/>
          </a:xfrm>
          <a:prstGeom prst="rect">
            <a:avLst/>
          </a:prstGeom>
          <a:solidFill>
            <a:srgbClr val="93C47D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/>
              <a:t>Simple Interface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EPC C1G2 Protocol</a:t>
            </a:r>
          </a:p>
        </p:txBody>
      </p:sp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Standard for UHF RFID (868MHz / 915MHz)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Designed to inventory large numbers of low-complexity tags rapidly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/>
              <a:t>EPC C1G2 Protocol</a:t>
            </a:r>
          </a:p>
        </p:txBody>
      </p:sp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457200" y="666750"/>
            <a:ext cx="8229600" cy="3921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High-level overview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Reader-to-tag signaling</a:t>
            </a:r>
          </a:p>
          <a:p>
            <a:pPr marL="1371600" lvl="2" indent="-381000" rtl="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 dirty="0"/>
              <a:t>Amplitude-shift-keyed (ASK) modulation</a:t>
            </a:r>
          </a:p>
          <a:p>
            <a:pPr marL="1371600" lvl="2" indent="-381000" rtl="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 dirty="0"/>
              <a:t>Pulse interval encoding (PIE)</a:t>
            </a:r>
          </a:p>
          <a:p>
            <a:pPr marL="1371600" lvl="2" indent="-381000" rtl="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 dirty="0"/>
              <a:t>Timing parameters sent in preamble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Tag-to-reader signaling</a:t>
            </a:r>
          </a:p>
          <a:p>
            <a:pPr marL="1371600" lvl="2" indent="-381000" rtl="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 dirty="0"/>
              <a:t>Backscatter modulation: Load-shift keying (LSK)</a:t>
            </a:r>
          </a:p>
          <a:p>
            <a:pPr marL="1371600" lvl="2" indent="-381000" rtl="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 dirty="0"/>
              <a:t>WISP 5 uses biphase space encoding (FM0)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Medium access control (MAC)</a:t>
            </a:r>
          </a:p>
          <a:p>
            <a:pPr marL="1371600" lvl="2" indent="-381000" rtl="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 dirty="0"/>
              <a:t>Slotted Aloha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EPC C1G2 Protocol</a:t>
            </a:r>
          </a:p>
        </p:txBody>
      </p:sp>
      <p:sp>
        <p:nvSpPr>
          <p:cNvPr id="355" name="Shape 35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EPC C1G2 Reader-to-tag command summary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Query, QueryRep (repeat), QueryAdj (adjust)</a:t>
            </a:r>
          </a:p>
          <a:p>
            <a:pPr marL="1371600" lvl="2" indent="-342900" rtl="0"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 sz="1800"/>
              <a:t>Set up parameters of an inventory round and ask tags to talk</a:t>
            </a:r>
          </a:p>
          <a:p>
            <a:pPr marL="1371600" lvl="2" indent="-342900" rtl="0"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 sz="1800"/>
              <a:t>Tags will respond (after slotting protocol) with an RN16 handle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Ack</a:t>
            </a:r>
          </a:p>
          <a:p>
            <a:pPr marL="1371600" lvl="2" indent="-342900" rtl="0"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 sz="1800"/>
              <a:t>Ask the tag to backscatter its EPC</a:t>
            </a:r>
          </a:p>
          <a:p>
            <a:pPr marL="1371600" lvl="2" indent="-342900" rtl="0"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 sz="1800"/>
              <a:t>Tag will respond with its EPC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Read, Write, BlockWrite</a:t>
            </a:r>
          </a:p>
          <a:p>
            <a:pPr marL="1371600" marR="0" lvl="2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 sz="1800"/>
              <a:t>Read or write data from/to a location in the tag’s memory</a:t>
            </a:r>
          </a:p>
          <a:p>
            <a:pPr marL="1371600" marR="0" lvl="2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 sz="1800"/>
              <a:t>Tag will respond with Read data and will acknowledge successful Writes and BlockWrites.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2F3"/>
        </a:solidFill>
        <a:effectLst/>
      </p:bgPr>
    </p:bg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>
            <a:spLocks noGrp="1"/>
          </p:cNvSpPr>
          <p:nvPr>
            <p:ph type="ctrTitle"/>
          </p:nvPr>
        </p:nvSpPr>
        <p:spPr>
          <a:xfrm>
            <a:off x="685800" y="1583351"/>
            <a:ext cx="7772400" cy="1855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Interfacing with the Reader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 txBox="1">
            <a:spLocks noGrp="1"/>
          </p:cNvSpPr>
          <p:nvPr>
            <p:ph type="title"/>
          </p:nvPr>
        </p:nvSpPr>
        <p:spPr>
          <a:xfrm>
            <a:off x="457200" y="205972"/>
            <a:ext cx="8229600" cy="1417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Impinj Speedway: </a:t>
            </a:r>
            <a:br>
              <a:rPr lang="en"/>
            </a:br>
            <a:r>
              <a:rPr lang="en"/>
              <a:t>Reader Connectivity</a:t>
            </a:r>
          </a:p>
        </p:txBody>
      </p:sp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457200" y="1717000"/>
            <a:ext cx="8229600" cy="3208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Network interface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RFIDemo web application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SSH into RShell</a:t>
            </a:r>
          </a:p>
          <a:p>
            <a:endParaRPr lang="en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/>
              <a:t>Outline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819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A brief history of the WISP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WISP Development Resources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Hardware Overview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Firmware Walkthrough</a:t>
            </a:r>
            <a:br>
              <a:rPr lang="en" dirty="0"/>
            </a:br>
            <a:r>
              <a:rPr lang="en" dirty="0"/>
              <a:t>                            </a:t>
            </a:r>
            <a:r>
              <a:rPr lang="en" b="1" dirty="0"/>
              <a:t>BREAK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Interfacing with the Reader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Live demo: Application Development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Designing for Low Power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Impinj RFIDemo Web App</a:t>
            </a:r>
          </a:p>
        </p:txBody>
      </p:sp>
      <p:pic>
        <p:nvPicPr>
          <p:cNvPr id="372" name="Shape 37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582764" y="1417800"/>
            <a:ext cx="4467936" cy="3725699"/>
          </a:xfrm>
          <a:prstGeom prst="rect">
            <a:avLst/>
          </a:prstGeom>
        </p:spPr>
      </p:pic>
      <p:pic>
        <p:nvPicPr>
          <p:cNvPr id="373" name="Shape 373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590508" y="1063375"/>
            <a:ext cx="4533742" cy="37257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LLRP &amp; SLLURP</a:t>
            </a:r>
          </a:p>
        </p:txBody>
      </p:sp>
      <p:sp>
        <p:nvSpPr>
          <p:cNvPr id="379" name="Shape 37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Low Level Reader Protocol: A standard protocol for interfacing with UHF RFID readers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SLLURP: A simplified interface for using LLRP readers!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READ-ing and WRITE-ing tags</a:t>
            </a:r>
          </a:p>
        </p:txBody>
      </p:sp>
      <p:sp>
        <p:nvSpPr>
          <p:cNvPr id="385" name="Shape 385"/>
          <p:cNvSpPr txBox="1">
            <a:spLocks noGrp="1"/>
          </p:cNvSpPr>
          <p:nvPr>
            <p:ph type="body" idx="1"/>
          </p:nvPr>
        </p:nvSpPr>
        <p:spPr>
          <a:xfrm>
            <a:off x="426925" y="964175"/>
            <a:ext cx="6023699" cy="560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From Impinj RFIDemo:</a:t>
            </a:r>
          </a:p>
        </p:txBody>
      </p:sp>
      <p:pic>
        <p:nvPicPr>
          <p:cNvPr id="386" name="Shape 38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465550" y="1580250"/>
            <a:ext cx="6212898" cy="3455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2F3"/>
        </a:solidFill>
        <a:effectLst/>
      </p:bgPr>
    </p:bg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ctrTitle"/>
          </p:nvPr>
        </p:nvSpPr>
        <p:spPr>
          <a:xfrm>
            <a:off x="685800" y="1492899"/>
            <a:ext cx="7772400" cy="201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Live Demos: Application Development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>
            <a:spLocks noGrp="1"/>
          </p:cNvSpPr>
          <p:nvPr>
            <p:ph type="ctrTitle"/>
          </p:nvPr>
        </p:nvSpPr>
        <p:spPr>
          <a:xfrm>
            <a:off x="645300" y="37509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600"/>
              <a:t>Live Application Development to Report Supply Voltage</a:t>
            </a:r>
          </a:p>
        </p:txBody>
      </p:sp>
      <p:sp>
        <p:nvSpPr>
          <p:cNvPr id="397" name="Shape 397"/>
          <p:cNvSpPr txBox="1">
            <a:spLocks noGrp="1"/>
          </p:cNvSpPr>
          <p:nvPr>
            <p:ph type="subTitle" idx="1"/>
          </p:nvPr>
        </p:nvSpPr>
        <p:spPr>
          <a:xfrm>
            <a:off x="609600" y="1581150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 smtClean="0">
                <a:solidFill>
                  <a:schemeClr val="dk1"/>
                </a:solidFill>
              </a:rPr>
              <a:t>Using </a:t>
            </a:r>
            <a:r>
              <a:rPr lang="en" dirty="0">
                <a:solidFill>
                  <a:schemeClr val="dk1"/>
                </a:solidFill>
              </a:rPr>
              <a:t>Resistive Voltage Divider &amp; ADC</a:t>
            </a:r>
          </a:p>
          <a:p>
            <a:pPr marL="457200" lvl="0" indent="-4191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>
                <a:solidFill>
                  <a:schemeClr val="dk1"/>
                </a:solidFill>
              </a:rPr>
              <a:t>Configuring ADC module Registers</a:t>
            </a:r>
          </a:p>
          <a:p>
            <a:pPr marL="457200" lvl="0" indent="-4191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>
                <a:solidFill>
                  <a:schemeClr val="dk1"/>
                </a:solidFill>
              </a:rPr>
              <a:t>Reporting 8-bit ADC Result and Plotting that</a:t>
            </a:r>
          </a:p>
          <a:p>
            <a:endParaRPr lang="en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>
            <a:spLocks noGrp="1"/>
          </p:cNvSpPr>
          <p:nvPr>
            <p:ph type="ctrTitle"/>
          </p:nvPr>
        </p:nvSpPr>
        <p:spPr>
          <a:xfrm>
            <a:off x="685800" y="188998"/>
            <a:ext cx="7772400" cy="873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600"/>
              <a:t>Applications</a:t>
            </a:r>
          </a:p>
        </p:txBody>
      </p:sp>
      <p:sp>
        <p:nvSpPr>
          <p:cNvPr id="403" name="Shape 403"/>
          <p:cNvSpPr txBox="1">
            <a:spLocks noGrp="1"/>
          </p:cNvSpPr>
          <p:nvPr>
            <p:ph type="subTitle" idx="1"/>
          </p:nvPr>
        </p:nvSpPr>
        <p:spPr>
          <a:xfrm>
            <a:off x="685800" y="1289248"/>
            <a:ext cx="7772400" cy="1080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algn="l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Ability to calculate the amount of charge remaining on the tag while the tag is powered.</a:t>
            </a:r>
          </a:p>
          <a:p>
            <a:pPr marL="457200" lvl="0" indent="-419100" algn="l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Measuring amount of energy that a specific task needs.</a:t>
            </a:r>
          </a:p>
          <a:p>
            <a:pPr marL="457200" lvl="0" indent="-419100" algn="l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Based on remaining energy decide whether to perform a task or not.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 txBox="1">
            <a:spLocks noGrp="1"/>
          </p:cNvSpPr>
          <p:nvPr>
            <p:ph type="ctrTitle"/>
          </p:nvPr>
        </p:nvSpPr>
        <p:spPr>
          <a:xfrm>
            <a:off x="733050" y="1118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600"/>
              <a:t>Temperature Sensor and FeRAM</a:t>
            </a:r>
          </a:p>
        </p:txBody>
      </p:sp>
      <p:sp>
        <p:nvSpPr>
          <p:cNvPr id="409" name="Shape 409"/>
          <p:cNvSpPr txBox="1">
            <a:spLocks noGrp="1"/>
          </p:cNvSpPr>
          <p:nvPr>
            <p:ph type="subTitle" idx="1"/>
          </p:nvPr>
        </p:nvSpPr>
        <p:spPr>
          <a:xfrm>
            <a:off x="733050" y="1478249"/>
            <a:ext cx="7772400" cy="965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algn="l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Temperature Sensor will report temperature</a:t>
            </a:r>
          </a:p>
          <a:p>
            <a:pPr marL="457200" lvl="0" indent="-419100" algn="l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Maximum of temperature ever sensed will be stored in FeRAM</a:t>
            </a:r>
          </a:p>
          <a:p>
            <a:pPr marL="457200" lvl="0" indent="-419100" algn="l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Application in data collection during a long period of time, say couple of years!</a:t>
            </a:r>
          </a:p>
          <a:p>
            <a:endParaRPr lang="en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 txBox="1">
            <a:spLocks noGrp="1"/>
          </p:cNvSpPr>
          <p:nvPr>
            <p:ph type="ctrTitle"/>
          </p:nvPr>
        </p:nvSpPr>
        <p:spPr>
          <a:xfrm>
            <a:off x="685800" y="1658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600"/>
              <a:t>Write Command Demo</a:t>
            </a:r>
          </a:p>
        </p:txBody>
      </p:sp>
      <p:sp>
        <p:nvSpPr>
          <p:cNvPr id="415" name="Shape 415"/>
          <p:cNvSpPr txBox="1">
            <a:spLocks noGrp="1"/>
          </p:cNvSpPr>
          <p:nvPr>
            <p:ph type="subTitle" idx="1"/>
          </p:nvPr>
        </p:nvSpPr>
        <p:spPr>
          <a:xfrm>
            <a:off x="733050" y="14765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algn="l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An LED will be flashed if a specific word is written to the tag.</a:t>
            </a:r>
          </a:p>
          <a:p>
            <a:pPr marL="457200" lvl="0" indent="-419100" algn="l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Write command will give the tag the ability to be remotely controlled and switch between tasks easily from the reader side.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2F3"/>
        </a:solidFill>
        <a:effectLst/>
      </p:bgPr>
    </p:bg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Designing for Low Power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Power Measurement Techniques</a:t>
            </a:r>
          </a:p>
        </p:txBody>
      </p:sp>
      <p:sp>
        <p:nvSpPr>
          <p:cNvPr id="426" name="Shape 42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Challenges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High dynamic range (nA’s to mA’s)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Rapid fluctuation (µs)</a:t>
            </a:r>
          </a:p>
          <a:p>
            <a:endParaRPr lang="en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Free hardware!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Qty 10 available today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Must have access to FCC compliant reader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More available June/July by request </a:t>
            </a:r>
          </a:p>
          <a:p>
            <a:pPr marL="1371600" lvl="2" indent="-38100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(sign up today)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Power Measurement Techniques</a:t>
            </a:r>
          </a:p>
        </p:txBody>
      </p:sp>
      <p:sp>
        <p:nvSpPr>
          <p:cNvPr id="432" name="Shape 432"/>
          <p:cNvSpPr txBox="1">
            <a:spLocks noGrp="1"/>
          </p:cNvSpPr>
          <p:nvPr>
            <p:ph type="body" idx="1"/>
          </p:nvPr>
        </p:nvSpPr>
        <p:spPr>
          <a:xfrm>
            <a:off x="457199" y="1200150"/>
            <a:ext cx="4465375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Most direct method:</a:t>
            </a:r>
            <a:r>
              <a:rPr lang="en" b="1" dirty="0"/>
              <a:t>Source-Measure Unit (SMU) 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Build your own!</a:t>
            </a:r>
          </a:p>
          <a:p>
            <a:endParaRPr lang="en" dirty="0"/>
          </a:p>
        </p:txBody>
      </p:sp>
      <p:pic>
        <p:nvPicPr>
          <p:cNvPr id="433" name="Shape 43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922575" y="1384512"/>
            <a:ext cx="3248350" cy="3356974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Power Measurement Techniques</a:t>
            </a:r>
          </a:p>
        </p:txBody>
      </p:sp>
      <p:sp>
        <p:nvSpPr>
          <p:cNvPr id="439" name="Shape 43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Most realistic method: </a:t>
            </a:r>
            <a:br>
              <a:rPr lang="en"/>
            </a:br>
            <a:r>
              <a:rPr lang="en"/>
              <a:t>    Capacitor charge depletion</a:t>
            </a:r>
          </a:p>
          <a:p>
            <a:endParaRPr lang="en"/>
          </a:p>
        </p:txBody>
      </p:sp>
      <p:pic>
        <p:nvPicPr>
          <p:cNvPr id="440" name="Shape 44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386274" y="2495625"/>
            <a:ext cx="6714050" cy="2483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29600" cy="140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Optimizing for power: </a:t>
            </a:r>
            <a:br>
              <a:rPr lang="en"/>
            </a:br>
            <a:r>
              <a:rPr lang="en"/>
              <a:t>Things to avoid in low power FW</a:t>
            </a:r>
          </a:p>
        </p:txBody>
      </p:sp>
      <p:sp>
        <p:nvSpPr>
          <p:cNvPr id="446" name="Shape 446"/>
          <p:cNvSpPr txBox="1">
            <a:spLocks noGrp="1"/>
          </p:cNvSpPr>
          <p:nvPr>
            <p:ph type="body" idx="1"/>
          </p:nvPr>
        </p:nvSpPr>
        <p:spPr>
          <a:xfrm>
            <a:off x="457200" y="1610575"/>
            <a:ext cx="8229600" cy="3315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Math (without HW acceleration)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NVM access 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Polling/delay loops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Floating inputs</a:t>
            </a:r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Leaving stuff on all the time!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29600" cy="140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Optimizing for power: </a:t>
            </a:r>
            <a:br>
              <a:rPr lang="en"/>
            </a:br>
            <a:r>
              <a:rPr lang="en"/>
              <a:t>Clocking tips</a:t>
            </a:r>
          </a:p>
        </p:txBody>
      </p:sp>
      <p:sp>
        <p:nvSpPr>
          <p:cNvPr id="452" name="Shape 452"/>
          <p:cNvSpPr txBox="1">
            <a:spLocks noGrp="1"/>
          </p:cNvSpPr>
          <p:nvPr>
            <p:ph type="body" idx="1"/>
          </p:nvPr>
        </p:nvSpPr>
        <p:spPr>
          <a:xfrm>
            <a:off x="457200" y="1610575"/>
            <a:ext cx="8229600" cy="3315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Fine grained control of clock frequency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Rapid modulation of clock frequency to optimize for efficiency can save lots of energy.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Raw computation is typically most efficient (instr/µJ) at the highest clock rate available.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Communication, sensing, and other tasks may be optimal at lower rates.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Atomic Workloads</a:t>
            </a:r>
          </a:p>
        </p:txBody>
      </p:sp>
      <p:sp>
        <p:nvSpPr>
          <p:cNvPr id="458" name="Shape 45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Atomic Workload (indivisible workload)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 computational or other workload that must be either accomplished or aborted in one contiguous run cycle.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Energy requirement dictates size of storage capacitor.</a:t>
            </a:r>
          </a:p>
          <a:p>
            <a:pPr marL="1371600" lvl="2" indent="-381000" rtl="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For form-factor devices, we want this very small!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Lots of interesting work to do in this area!</a:t>
            </a:r>
          </a:p>
          <a:p>
            <a:pPr marL="1371600" lvl="2" indent="-381000" rtl="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Bit-by-bit backscatter, MementOS, etc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2F3"/>
        </a:solidFill>
        <a:effectLst/>
      </p:bgPr>
    </p:bg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ctrTitle"/>
          </p:nvPr>
        </p:nvSpPr>
        <p:spPr>
          <a:xfrm>
            <a:off x="412800" y="462900"/>
            <a:ext cx="8318399" cy="421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/>
              <a:t>
THANK YOU!</a:t>
            </a:r>
          </a:p>
          <a:p>
            <a:pPr lvl="0" rtl="0">
              <a:buNone/>
            </a:pPr>
            <a:r>
              <a:rPr lang="en" b="0" u="sng" dirty="0"/>
              <a:t>Q&amp;A</a:t>
            </a:r>
          </a:p>
          <a:p>
            <a:pPr lvl="0" rtl="0">
              <a:buNone/>
            </a:pPr>
            <a:r>
              <a:rPr lang="en" b="0" u="sng" dirty="0"/>
              <a:t>Hardware handout / sign up</a:t>
            </a:r>
          </a:p>
          <a:p>
            <a:pPr>
              <a:buNone/>
            </a:pPr>
            <a:r>
              <a:rPr lang="en" sz="3000" b="0" u="sng" dirty="0">
                <a:solidFill>
                  <a:schemeClr val="hlink"/>
                </a:solidFill>
                <a:hlinkClick r:id="rId3"/>
              </a:rPr>
              <a:t>http://www.github.com/wisp/wisp5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2F3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A Brief History of </a:t>
            </a:r>
            <a:br>
              <a:rPr lang="en"/>
            </a:br>
            <a:r>
              <a:rPr lang="en"/>
              <a:t>the WISP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A brief history...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60048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Intel Labs Seattle, 2005-2006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Josh Smith, Alanson Sample, Dan Yeager and others ask the question: </a:t>
            </a:r>
            <a:r>
              <a:rPr lang="en" sz="1800" b="1" i="1"/>
              <a:t>Can passive RFID tags be sensors?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ID modulation as a means of data transfer.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  …. lots of development time ...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Firmware implementation of EPC-compatible tag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Answer: </a:t>
            </a:r>
            <a:r>
              <a:rPr lang="en" sz="1800" b="1"/>
              <a:t>Yes they can!</a:t>
            </a:r>
            <a:r>
              <a:rPr lang="en" sz="1400" b="1" u="sng">
                <a:solidFill>
                  <a:schemeClr val="hlink"/>
                </a:solidFill>
                <a:hlinkClick r:id="rId3"/>
              </a:rPr>
              <a:t>http://www.youtube.com/watch?v=SKQ3wkAqA_8</a:t>
            </a:r>
          </a:p>
        </p:txBody>
      </p:sp>
      <p:pic>
        <p:nvPicPr>
          <p:cNvPr id="66" name="Shape 66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6506875" y="205975"/>
            <a:ext cx="2584775" cy="4327400"/>
          </a:xfrm>
          <a:prstGeom prst="rect">
            <a:avLst/>
          </a:prstGeom>
        </p:spPr>
      </p:pic>
      <p:sp>
        <p:nvSpPr>
          <p:cNvPr id="67" name="Shape 67"/>
          <p:cNvSpPr txBox="1"/>
          <p:nvPr/>
        </p:nvSpPr>
        <p:spPr>
          <a:xfrm>
            <a:off x="6699000" y="4533375"/>
            <a:ext cx="2200500" cy="523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"/>
              <a:t>alpha-WISP, with mercury tilt switches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A brief history...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2514599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 smtClean="0"/>
              <a:t>4.1</a:t>
            </a:r>
            <a:br>
              <a:rPr lang="en" dirty="0" smtClean="0"/>
            </a:br>
            <a:r>
              <a:rPr lang="en" dirty="0" smtClean="0"/>
              <a:t/>
            </a:r>
            <a:br>
              <a:rPr lang="en" dirty="0" smtClean="0"/>
            </a:br>
            <a:endParaRPr lang="en" dirty="0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 smtClean="0"/>
              <a:t>4.0</a:t>
            </a:r>
            <a:br>
              <a:rPr lang="en" dirty="0" smtClean="0"/>
            </a:br>
            <a:r>
              <a:rPr lang="en" dirty="0" smtClean="0"/>
              <a:t/>
            </a:r>
            <a:br>
              <a:rPr lang="en" dirty="0" smtClean="0"/>
            </a:br>
            <a:endParaRPr lang="en" dirty="0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2.0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897700" y="1200150"/>
            <a:ext cx="6878215" cy="37257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2163</Words>
  <Application>Microsoft Macintosh PowerPoint</Application>
  <PresentationFormat>On-screen Show (16:9)</PresentationFormat>
  <Paragraphs>329</Paragraphs>
  <Slides>65</Slides>
  <Notes>65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simple-light</vt:lpstr>
      <vt:lpstr>Advanced RFID Prototyping  with the WISP 5.0</vt:lpstr>
      <vt:lpstr>What is the Wireless Identification and Sensing Platform?</vt:lpstr>
      <vt:lpstr>Our goals &amp; motivations for WISP</vt:lpstr>
      <vt:lpstr>Question: What are your goals?</vt:lpstr>
      <vt:lpstr>Outline</vt:lpstr>
      <vt:lpstr>Free hardware!</vt:lpstr>
      <vt:lpstr>A Brief History of  the WISP</vt:lpstr>
      <vt:lpstr>A brief history...</vt:lpstr>
      <vt:lpstr>A brief history...</vt:lpstr>
      <vt:lpstr>A brief history...</vt:lpstr>
      <vt:lpstr>A very incomplete listing...</vt:lpstr>
      <vt:lpstr>The WISP 5.0 story</vt:lpstr>
      <vt:lpstr>The WISP 5.0 story</vt:lpstr>
      <vt:lpstr>The WISP 5.0 story</vt:lpstr>
      <vt:lpstr>Two flavors of WISP 5.0</vt:lpstr>
      <vt:lpstr>Licensing</vt:lpstr>
      <vt:lpstr>WISP Development Resources</vt:lpstr>
      <vt:lpstr>Hardware requirements </vt:lpstr>
      <vt:lpstr>Software Requirements</vt:lpstr>
      <vt:lpstr>Hardware Overview</vt:lpstr>
      <vt:lpstr>General Overview</vt:lpstr>
      <vt:lpstr>Analog Front End &amp; RF Recovery</vt:lpstr>
      <vt:lpstr>Analog Front End &amp; RF Recovery</vt:lpstr>
      <vt:lpstr>Analog Front End &amp; RF Recovery</vt:lpstr>
      <vt:lpstr>Analog Front End &amp; RF Recovery</vt:lpstr>
      <vt:lpstr>Analog Front End &amp; RF Recovery</vt:lpstr>
      <vt:lpstr>Analog Front End &amp; RF Recovery</vt:lpstr>
      <vt:lpstr>Analog Front End &amp; RF Recovery</vt:lpstr>
      <vt:lpstr>Energy harvesting operation</vt:lpstr>
      <vt:lpstr>Sensors and Peripherals</vt:lpstr>
      <vt:lpstr>Sensors and Peripherals</vt:lpstr>
      <vt:lpstr>Digital section</vt:lpstr>
      <vt:lpstr>MSP430FR5969 “Wolverine”</vt:lpstr>
      <vt:lpstr>Firmware Walkthrough</vt:lpstr>
      <vt:lpstr>MSP430 - Review</vt:lpstr>
      <vt:lpstr>MSP430 - Review</vt:lpstr>
      <vt:lpstr>Learning from the WISP 4.1</vt:lpstr>
      <vt:lpstr>WISP 5 Firmware Overview</vt:lpstr>
      <vt:lpstr>WISP 5 Firmware API</vt:lpstr>
      <vt:lpstr>WISP 5 Firmware API</vt:lpstr>
      <vt:lpstr>WISP 5 Firmware API</vt:lpstr>
      <vt:lpstr>WISP 5 Firmware API</vt:lpstr>
      <vt:lpstr>WISP 5 Firmware API</vt:lpstr>
      <vt:lpstr>RFID Internals</vt:lpstr>
      <vt:lpstr>EPC C1G2 Protocol</vt:lpstr>
      <vt:lpstr>EPC C1G2 Protocol</vt:lpstr>
      <vt:lpstr>EPC C1G2 Protocol</vt:lpstr>
      <vt:lpstr>Interfacing with the Reader</vt:lpstr>
      <vt:lpstr>Impinj Speedway:  Reader Connectivity</vt:lpstr>
      <vt:lpstr>Impinj RFIDemo Web App</vt:lpstr>
      <vt:lpstr>LLRP &amp; SLLURP</vt:lpstr>
      <vt:lpstr>READ-ing and WRITE-ing tags</vt:lpstr>
      <vt:lpstr>Live Demos: Application Development</vt:lpstr>
      <vt:lpstr>Live Application Development to Report Supply Voltage</vt:lpstr>
      <vt:lpstr>Applications</vt:lpstr>
      <vt:lpstr>Temperature Sensor and FeRAM</vt:lpstr>
      <vt:lpstr>Write Command Demo</vt:lpstr>
      <vt:lpstr>Designing for Low Power</vt:lpstr>
      <vt:lpstr>Power Measurement Techniques</vt:lpstr>
      <vt:lpstr>Power Measurement Techniques</vt:lpstr>
      <vt:lpstr>Power Measurement Techniques</vt:lpstr>
      <vt:lpstr>Optimizing for power:  Things to avoid in low power FW</vt:lpstr>
      <vt:lpstr>Optimizing for power:  Clocking tips</vt:lpstr>
      <vt:lpstr>Atomic Workloads</vt:lpstr>
      <vt:lpstr>
THANK YOU! Q&amp;A Hardware handout / sign up http://www.github.com/wisp/wisp5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RFID Prototyping  with the WISP 5.0</dc:title>
  <cp:lastModifiedBy>Aaron Parks</cp:lastModifiedBy>
  <cp:revision>2</cp:revision>
  <cp:lastPrinted>2014-04-07T17:35:01Z</cp:lastPrinted>
  <dcterms:modified xsi:type="dcterms:W3CDTF">2014-04-09T15:15:44Z</dcterms:modified>
</cp:coreProperties>
</file>